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3" autoAdjust="0"/>
    <p:restoredTop sz="94660"/>
  </p:normalViewPr>
  <p:slideViewPr>
    <p:cSldViewPr snapToGrid="0">
      <p:cViewPr varScale="1">
        <p:scale>
          <a:sx n="113" d="100"/>
          <a:sy n="113" d="100"/>
        </p:scale>
        <p:origin x="51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5/28/2026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5/28/2026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5/28/2026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5/28/2026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5/28/2026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5/28/2026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5/28/2026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5/28/2026</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4.xml"/><Relationship Id="rId7" Type="http://schemas.openxmlformats.org/officeDocument/2006/relationships/hyperlink" Target="https://creativecommons.org/licenses/by-nc-sa/3.0/" TargetMode="Externa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s://www.limsforum.com/wound-care-and-dressings-2/" TargetMode="External"/><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hyperlink" Target="https://pixabay.com/nl/vectors/band-steun-eerste-aids-letsel-24298/" TargetMode="External"/><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hyperlink" Target="https://www.quebec.ca/famille-et-soutien-aux-personnes/violences/violences?utm_source=chatgpt.com" TargetMode="External"/><Relationship Id="rId2" Type="http://schemas.openxmlformats.org/officeDocument/2006/relationships/hyperlink" Target="https://www.quebec.ca/gouvernement/portrait-quebec/droits-liberte/egalite-femmes-hommes/violence-femmes?utm_source=chatgpt.com" TargetMode="Externa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B3ED5A-A687-43F5-BB46-140E8AF58234}"/>
              </a:ext>
            </a:extLst>
          </p:cNvPr>
          <p:cNvPicPr>
            <a:picLocks noChangeAspect="1"/>
          </p:cNvPicPr>
          <p:nvPr/>
        </p:nvPicPr>
        <p:blipFill>
          <a:blip r:embed="rId2"/>
          <a:stretch>
            <a:fillRect/>
          </a:stretch>
        </p:blipFill>
        <p:spPr>
          <a:xfrm>
            <a:off x="2582333" y="1245990"/>
            <a:ext cx="6337299" cy="4762876"/>
          </a:xfrm>
          <a:prstGeom prst="rect">
            <a:avLst/>
          </a:prstGeom>
        </p:spPr>
      </p:pic>
      <p:pic>
        <p:nvPicPr>
          <p:cNvPr id="4" name="Picture 3">
            <a:extLst>
              <a:ext uri="{FF2B5EF4-FFF2-40B4-BE49-F238E27FC236}">
                <a16:creationId xmlns:a16="http://schemas.microsoft.com/office/drawing/2014/main" id="{F62E5C77-4030-4FD6-BDFC-8D5EE00C28F7}"/>
              </a:ext>
            </a:extLst>
          </p:cNvPr>
          <p:cNvPicPr>
            <a:picLocks noChangeAspect="1"/>
          </p:cNvPicPr>
          <p:nvPr/>
        </p:nvPicPr>
        <p:blipFill>
          <a:blip r:embed="rId3"/>
          <a:stretch>
            <a:fillRect/>
          </a:stretch>
        </p:blipFill>
        <p:spPr>
          <a:xfrm>
            <a:off x="9456844" y="0"/>
            <a:ext cx="2735156" cy="470418"/>
          </a:xfrm>
          <a:prstGeom prst="rect">
            <a:avLst/>
          </a:prstGeom>
        </p:spPr>
      </p:pic>
    </p:spTree>
    <p:extLst>
      <p:ext uri="{BB962C8B-B14F-4D97-AF65-F5344CB8AC3E}">
        <p14:creationId xmlns:p14="http://schemas.microsoft.com/office/powerpoint/2010/main" val="109945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5522F36-3405-4B78-9C5B-051E7F039BF4}"/>
              </a:ext>
            </a:extLst>
          </p:cNvPr>
          <p:cNvPicPr>
            <a:picLocks noChangeAspect="1"/>
          </p:cNvPicPr>
          <p:nvPr/>
        </p:nvPicPr>
        <p:blipFill>
          <a:blip r:embed="rId4"/>
          <a:stretch>
            <a:fillRect/>
          </a:stretch>
        </p:blipFill>
        <p:spPr>
          <a:xfrm rot="5400000">
            <a:off x="2533648" y="857250"/>
            <a:ext cx="6858001" cy="5143501"/>
          </a:xfrm>
          <a:prstGeom prst="rect">
            <a:avLst/>
          </a:prstGeom>
        </p:spPr>
      </p:pic>
      <p:pic>
        <p:nvPicPr>
          <p:cNvPr id="18" name="Picture 17">
            <a:extLst>
              <a:ext uri="{FF2B5EF4-FFF2-40B4-BE49-F238E27FC236}">
                <a16:creationId xmlns:a16="http://schemas.microsoft.com/office/drawing/2014/main" id="{DB2C195E-7366-43B8-B2AD-5C82F4BD0BD4}"/>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rot="1223650" flipH="1">
            <a:off x="6619679" y="5023698"/>
            <a:ext cx="107840" cy="379563"/>
          </a:xfrm>
          <a:prstGeom prst="rect">
            <a:avLst/>
          </a:prstGeom>
        </p:spPr>
      </p:pic>
      <p:sp>
        <p:nvSpPr>
          <p:cNvPr id="19" name="TextBox 18">
            <a:extLst>
              <a:ext uri="{FF2B5EF4-FFF2-40B4-BE49-F238E27FC236}">
                <a16:creationId xmlns:a16="http://schemas.microsoft.com/office/drawing/2014/main" id="{EC5049C5-4969-4AE6-99CD-17527B59199D}"/>
              </a:ext>
            </a:extLst>
          </p:cNvPr>
          <p:cNvSpPr txBox="1"/>
          <p:nvPr/>
        </p:nvSpPr>
        <p:spPr>
          <a:xfrm rot="1223650" flipH="1">
            <a:off x="6865714" y="6245508"/>
            <a:ext cx="45719" cy="6878806"/>
          </a:xfrm>
          <a:prstGeom prst="rect">
            <a:avLst/>
          </a:prstGeom>
          <a:noFill/>
        </p:spPr>
        <p:txBody>
          <a:bodyPr wrap="square" rtlCol="0">
            <a:spAutoFit/>
          </a:bodyPr>
          <a:lstStyle/>
          <a:p>
            <a:r>
              <a:rPr lang="en-CA" sz="900">
                <a:hlinkClick r:id="rId6" tooltip="https://www.limsforum.com/wound-care-and-dressings-2/"/>
              </a:rPr>
              <a:t>This Photo</a:t>
            </a:r>
            <a:r>
              <a:rPr lang="en-CA" sz="900"/>
              <a:t> by Unknown Author is licensed under </a:t>
            </a:r>
            <a:r>
              <a:rPr lang="en-CA" sz="900">
                <a:hlinkClick r:id="rId7" tooltip="https://creativecommons.org/licenses/by-nc-sa/3.0/"/>
              </a:rPr>
              <a:t>CC BY-SA-NC</a:t>
            </a:r>
            <a:endParaRPr lang="en-CA" sz="900"/>
          </a:p>
        </p:txBody>
      </p:sp>
      <p:pic>
        <p:nvPicPr>
          <p:cNvPr id="3" name="New Recording 3 (1)">
            <a:hlinkClick r:id="" action="ppaction://media"/>
            <a:extLst>
              <a:ext uri="{FF2B5EF4-FFF2-40B4-BE49-F238E27FC236}">
                <a16:creationId xmlns:a16="http://schemas.microsoft.com/office/drawing/2014/main" id="{C4F4A3A7-3ADA-4653-8AA2-9D5EB1E65E1D}"/>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321677" y="5706532"/>
            <a:ext cx="1151467" cy="1151467"/>
          </a:xfrm>
          <a:prstGeom prst="rect">
            <a:avLst/>
          </a:prstGeom>
        </p:spPr>
      </p:pic>
      <p:pic>
        <p:nvPicPr>
          <p:cNvPr id="4" name="Picture 3">
            <a:extLst>
              <a:ext uri="{FF2B5EF4-FFF2-40B4-BE49-F238E27FC236}">
                <a16:creationId xmlns:a16="http://schemas.microsoft.com/office/drawing/2014/main" id="{AB369776-8602-44D5-A660-C3319D6FCFF8}"/>
              </a:ext>
            </a:extLst>
          </p:cNvPr>
          <p:cNvPicPr>
            <a:picLocks noChangeAspect="1"/>
          </p:cNvPicPr>
          <p:nvPr/>
        </p:nvPicPr>
        <p:blipFill>
          <a:blip r:embed="rId9"/>
          <a:stretch>
            <a:fillRect/>
          </a:stretch>
        </p:blipFill>
        <p:spPr>
          <a:xfrm>
            <a:off x="9898843" y="0"/>
            <a:ext cx="2293157" cy="393352"/>
          </a:xfrm>
          <a:prstGeom prst="rect">
            <a:avLst/>
          </a:prstGeom>
        </p:spPr>
      </p:pic>
    </p:spTree>
    <p:extLst>
      <p:ext uri="{BB962C8B-B14F-4D97-AF65-F5344CB8AC3E}">
        <p14:creationId xmlns:p14="http://schemas.microsoft.com/office/powerpoint/2010/main" val="2642679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25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2EF10-EE66-4A45-8C41-53CB2E0253DB}"/>
              </a:ext>
            </a:extLst>
          </p:cNvPr>
          <p:cNvSpPr>
            <a:spLocks noGrp="1"/>
          </p:cNvSpPr>
          <p:nvPr>
            <p:ph type="title"/>
          </p:nvPr>
        </p:nvSpPr>
        <p:spPr>
          <a:xfrm>
            <a:off x="659775" y="1832823"/>
            <a:ext cx="11532225" cy="3132877"/>
          </a:xfrm>
        </p:spPr>
        <p:txBody>
          <a:bodyPr>
            <a:normAutofit/>
          </a:bodyPr>
          <a:lstStyle/>
          <a:p>
            <a:pPr>
              <a:lnSpc>
                <a:spcPct val="150000"/>
              </a:lnSpc>
            </a:pPr>
            <a:r>
              <a:rPr lang="en-US" sz="6600" dirty="0">
                <a:latin typeface="Forte" panose="03060902040502070203" pitchFamily="66" charset="0"/>
              </a:rPr>
              <a:t>SENSIBILISEZ-VOUS</a:t>
            </a:r>
            <a:br>
              <a:rPr lang="en-US" sz="6600" dirty="0">
                <a:latin typeface="Forte" panose="03060902040502070203" pitchFamily="66" charset="0"/>
              </a:rPr>
            </a:br>
            <a:r>
              <a:rPr lang="en-US" sz="6600" dirty="0">
                <a:latin typeface="Forte" panose="03060902040502070203" pitchFamily="66" charset="0"/>
              </a:rPr>
              <a:t>CONTRE LA VIOLENCE</a:t>
            </a:r>
            <a:endParaRPr lang="en-CA" sz="6600" dirty="0">
              <a:latin typeface="Forte" panose="03060902040502070203" pitchFamily="66" charset="0"/>
            </a:endParaRPr>
          </a:p>
        </p:txBody>
      </p:sp>
      <p:pic>
        <p:nvPicPr>
          <p:cNvPr id="4" name="Picture 3">
            <a:extLst>
              <a:ext uri="{FF2B5EF4-FFF2-40B4-BE49-F238E27FC236}">
                <a16:creationId xmlns:a16="http://schemas.microsoft.com/office/drawing/2014/main" id="{9D91F517-5692-4818-8E1C-F928B434458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311160" y="3987800"/>
            <a:ext cx="798098" cy="723900"/>
          </a:xfrm>
          <a:prstGeom prst="rect">
            <a:avLst/>
          </a:prstGeom>
        </p:spPr>
      </p:pic>
      <p:pic>
        <p:nvPicPr>
          <p:cNvPr id="5" name="Picture 4">
            <a:extLst>
              <a:ext uri="{FF2B5EF4-FFF2-40B4-BE49-F238E27FC236}">
                <a16:creationId xmlns:a16="http://schemas.microsoft.com/office/drawing/2014/main" id="{616AD4E8-964E-492F-BE04-02839CA57EED}"/>
              </a:ext>
            </a:extLst>
          </p:cNvPr>
          <p:cNvPicPr>
            <a:picLocks noChangeAspect="1"/>
          </p:cNvPicPr>
          <p:nvPr/>
        </p:nvPicPr>
        <p:blipFill>
          <a:blip r:embed="rId4"/>
          <a:stretch>
            <a:fillRect/>
          </a:stretch>
        </p:blipFill>
        <p:spPr>
          <a:xfrm>
            <a:off x="8628409" y="0"/>
            <a:ext cx="3563591" cy="612900"/>
          </a:xfrm>
          <a:prstGeom prst="rect">
            <a:avLst/>
          </a:prstGeom>
        </p:spPr>
      </p:pic>
    </p:spTree>
    <p:extLst>
      <p:ext uri="{BB962C8B-B14F-4D97-AF65-F5344CB8AC3E}">
        <p14:creationId xmlns:p14="http://schemas.microsoft.com/office/powerpoint/2010/main" val="1714286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DC3802-05E6-480C-A921-6984D014E0A6}"/>
              </a:ext>
            </a:extLst>
          </p:cNvPr>
          <p:cNvSpPr/>
          <p:nvPr/>
        </p:nvSpPr>
        <p:spPr>
          <a:xfrm>
            <a:off x="1193800" y="551051"/>
            <a:ext cx="12014200" cy="5909310"/>
          </a:xfrm>
          <a:prstGeom prst="rect">
            <a:avLst/>
          </a:prstGeom>
        </p:spPr>
        <p:txBody>
          <a:bodyPr wrap="square">
            <a:spAutoFit/>
          </a:bodyPr>
          <a:lstStyle/>
          <a:p>
            <a:r>
              <a:rPr lang="fr-FR" dirty="0"/>
              <a:t>Voici des sources fiables et intéressantes sur la lutte contre la violence faite aux femmes (livres, films, documents gouvernementaux, recherches, etc.).</a:t>
            </a:r>
          </a:p>
          <a:p>
            <a:endParaRPr lang="fr-FR" dirty="0"/>
          </a:p>
          <a:p>
            <a:r>
              <a:rPr lang="fr-FR" dirty="0"/>
              <a:t>Sources gouvernementales</a:t>
            </a:r>
          </a:p>
          <a:p>
            <a:r>
              <a:rPr lang="fr-FR" dirty="0">
                <a:hlinkClick r:id="rId2"/>
              </a:rPr>
              <a:t>Gouvernement du Québec – Violence faite aux femmes</a:t>
            </a:r>
            <a:endParaRPr lang="fr-FR" dirty="0"/>
          </a:p>
          <a:p>
            <a:r>
              <a:rPr lang="fr-FR" dirty="0"/>
              <a:t>Explique les différentes formes de violence envers les femmes, les conséquences et les moyens de prévention.</a:t>
            </a:r>
          </a:p>
          <a:p>
            <a:r>
              <a:rPr lang="fr-FR" dirty="0">
                <a:hlinkClick r:id="rId3"/>
              </a:rPr>
              <a:t>Gouvernement du Québec – Aide et ressources contre les violences</a:t>
            </a:r>
            <a:endParaRPr lang="fr-FR" dirty="0"/>
          </a:p>
          <a:p>
            <a:r>
              <a:rPr lang="fr-FR" dirty="0"/>
              <a:t>Présente les ressources d’aide comme SOS Violence Conjugale et les CALACS.</a:t>
            </a:r>
          </a:p>
          <a:p>
            <a:r>
              <a:rPr lang="fr-FR" b="1" dirty="0"/>
              <a:t>Livres</a:t>
            </a:r>
          </a:p>
          <a:p>
            <a:r>
              <a:rPr lang="fr-FR" dirty="0"/>
              <a:t>Le Consentement</a:t>
            </a:r>
          </a:p>
          <a:p>
            <a:r>
              <a:rPr lang="fr-FR" dirty="0"/>
              <a:t>Livre autobiographique qui parle de manipulation, d’abus sexuels et du silence autour des violences faites aux femmes.</a:t>
            </a:r>
          </a:p>
          <a:p>
            <a:r>
              <a:rPr lang="fr-FR" dirty="0"/>
              <a:t>King Kong Théorie</a:t>
            </a:r>
          </a:p>
          <a:p>
            <a:r>
              <a:rPr lang="fr-FR" dirty="0"/>
              <a:t>Essai féministe important sur la domination masculine, les agressions sexuelles et la liberté des femmes.</a:t>
            </a:r>
          </a:p>
          <a:p>
            <a:r>
              <a:rPr lang="fr-FR" dirty="0"/>
              <a:t>Films et documentaires</a:t>
            </a:r>
          </a:p>
          <a:p>
            <a:r>
              <a:rPr lang="fr-FR" dirty="0"/>
              <a:t>Jusqu'à la garde</a:t>
            </a:r>
          </a:p>
          <a:p>
            <a:r>
              <a:rPr lang="fr-FR" dirty="0"/>
              <a:t>Film sur la violence conjugale et les conséquences psychologiques sur une famille.</a:t>
            </a:r>
          </a:p>
          <a:p>
            <a:r>
              <a:rPr lang="fr-FR" dirty="0"/>
              <a:t>L’Amour et les forêts</a:t>
            </a:r>
          </a:p>
          <a:p>
            <a:r>
              <a:rPr lang="fr-FR" dirty="0"/>
              <a:t>Montre la violence psychologique et le contrôle dans une relation conjugale.</a:t>
            </a:r>
          </a:p>
          <a:p>
            <a:endParaRPr lang="fr-FR" dirty="0"/>
          </a:p>
          <a:p>
            <a:r>
              <a:rPr lang="fr-FR" b="1" dirty="0"/>
              <a:t>Nour </a:t>
            </a:r>
            <a:r>
              <a:rPr lang="fr-FR" b="1" dirty="0" err="1"/>
              <a:t>Dehaiche</a:t>
            </a:r>
            <a:endParaRPr lang="fr-FR" b="1" dirty="0"/>
          </a:p>
          <a:p>
            <a:r>
              <a:rPr lang="fr-FR" b="1" dirty="0"/>
              <a:t>Étudiante à </a:t>
            </a:r>
            <a:r>
              <a:rPr lang="fr-FR" b="1" dirty="0" err="1"/>
              <a:t>Cestar</a:t>
            </a:r>
            <a:r>
              <a:rPr lang="fr-FR" b="1" dirty="0"/>
              <a:t> </a:t>
            </a:r>
            <a:r>
              <a:rPr lang="fr-FR" b="1" dirty="0" err="1"/>
              <a:t>College</a:t>
            </a:r>
            <a:r>
              <a:rPr lang="fr-FR" b="1" dirty="0"/>
              <a:t> Longueuil</a:t>
            </a:r>
            <a:endParaRPr lang="en-CA" b="1" dirty="0"/>
          </a:p>
        </p:txBody>
      </p:sp>
      <p:pic>
        <p:nvPicPr>
          <p:cNvPr id="3" name="Picture 2">
            <a:extLst>
              <a:ext uri="{FF2B5EF4-FFF2-40B4-BE49-F238E27FC236}">
                <a16:creationId xmlns:a16="http://schemas.microsoft.com/office/drawing/2014/main" id="{F7D974EC-3947-42F5-9AE6-B086E93ACAFD}"/>
              </a:ext>
            </a:extLst>
          </p:cNvPr>
          <p:cNvPicPr>
            <a:picLocks noChangeAspect="1"/>
          </p:cNvPicPr>
          <p:nvPr/>
        </p:nvPicPr>
        <p:blipFill>
          <a:blip r:embed="rId4"/>
          <a:stretch>
            <a:fillRect/>
          </a:stretch>
        </p:blipFill>
        <p:spPr>
          <a:xfrm>
            <a:off x="9347200" y="0"/>
            <a:ext cx="2844800" cy="491153"/>
          </a:xfrm>
          <a:prstGeom prst="rect">
            <a:avLst/>
          </a:prstGeom>
        </p:spPr>
      </p:pic>
    </p:spTree>
    <p:extLst>
      <p:ext uri="{BB962C8B-B14F-4D97-AF65-F5344CB8AC3E}">
        <p14:creationId xmlns:p14="http://schemas.microsoft.com/office/powerpoint/2010/main" val="3145959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B9D57C-9847-4A08-A5B8-4E18723AAEA1}"/>
              </a:ext>
            </a:extLst>
          </p:cNvPr>
          <p:cNvPicPr>
            <a:picLocks noChangeAspect="1"/>
          </p:cNvPicPr>
          <p:nvPr/>
        </p:nvPicPr>
        <p:blipFill>
          <a:blip r:embed="rId2"/>
          <a:stretch>
            <a:fillRect/>
          </a:stretch>
        </p:blipFill>
        <p:spPr>
          <a:xfrm>
            <a:off x="1253066" y="959524"/>
            <a:ext cx="4456280" cy="2594391"/>
          </a:xfrm>
          <a:prstGeom prst="rect">
            <a:avLst/>
          </a:prstGeom>
        </p:spPr>
      </p:pic>
      <p:pic>
        <p:nvPicPr>
          <p:cNvPr id="3" name="Picture 2">
            <a:extLst>
              <a:ext uri="{FF2B5EF4-FFF2-40B4-BE49-F238E27FC236}">
                <a16:creationId xmlns:a16="http://schemas.microsoft.com/office/drawing/2014/main" id="{E2EC51D8-2773-4666-A60B-59601BFFABEF}"/>
              </a:ext>
            </a:extLst>
          </p:cNvPr>
          <p:cNvPicPr>
            <a:picLocks noChangeAspect="1"/>
          </p:cNvPicPr>
          <p:nvPr/>
        </p:nvPicPr>
        <p:blipFill>
          <a:blip r:embed="rId3"/>
          <a:stretch>
            <a:fillRect/>
          </a:stretch>
        </p:blipFill>
        <p:spPr>
          <a:xfrm>
            <a:off x="6096000" y="959523"/>
            <a:ext cx="5166750" cy="2672677"/>
          </a:xfrm>
          <a:prstGeom prst="rect">
            <a:avLst/>
          </a:prstGeom>
        </p:spPr>
      </p:pic>
      <p:sp>
        <p:nvSpPr>
          <p:cNvPr id="4" name="Rectangle 3">
            <a:extLst>
              <a:ext uri="{FF2B5EF4-FFF2-40B4-BE49-F238E27FC236}">
                <a16:creationId xmlns:a16="http://schemas.microsoft.com/office/drawing/2014/main" id="{A3D7A270-38FC-423E-B66E-41E0451A556D}"/>
              </a:ext>
            </a:extLst>
          </p:cNvPr>
          <p:cNvSpPr/>
          <p:nvPr/>
        </p:nvSpPr>
        <p:spPr>
          <a:xfrm>
            <a:off x="1253066" y="4491335"/>
            <a:ext cx="6096000" cy="2308324"/>
          </a:xfrm>
          <a:prstGeom prst="rect">
            <a:avLst/>
          </a:prstGeom>
        </p:spPr>
        <p:txBody>
          <a:bodyPr>
            <a:spAutoFit/>
          </a:bodyPr>
          <a:lstStyle/>
          <a:p>
            <a:r>
              <a:rPr lang="fr-FR" dirty="0"/>
              <a:t>Ci joint le livre contre la violence contre la femme Ainsi soit elle de Benoit Groult   </a:t>
            </a:r>
          </a:p>
          <a:p>
            <a:endParaRPr lang="fr-FR" dirty="0"/>
          </a:p>
          <a:p>
            <a:endParaRPr lang="fr-FR" dirty="0"/>
          </a:p>
          <a:p>
            <a:r>
              <a:rPr lang="en-CA" b="1" dirty="0"/>
              <a:t>Faiza </a:t>
            </a:r>
            <a:r>
              <a:rPr lang="en-CA" b="1" dirty="0" err="1"/>
              <a:t>Benatsou</a:t>
            </a:r>
            <a:endParaRPr lang="en-CA" b="1" dirty="0"/>
          </a:p>
          <a:p>
            <a:r>
              <a:rPr lang="fr-FR" b="1" dirty="0"/>
              <a:t>Étudiante à </a:t>
            </a:r>
            <a:r>
              <a:rPr lang="fr-FR" b="1" dirty="0" err="1"/>
              <a:t>Cestar</a:t>
            </a:r>
            <a:r>
              <a:rPr lang="fr-FR" b="1" dirty="0"/>
              <a:t> Collège Longueuil</a:t>
            </a:r>
            <a:endParaRPr lang="en-CA" b="1" dirty="0"/>
          </a:p>
          <a:p>
            <a:endParaRPr lang="fr-FR" dirty="0"/>
          </a:p>
          <a:p>
            <a:endParaRPr lang="en-CA" dirty="0"/>
          </a:p>
        </p:txBody>
      </p:sp>
      <p:pic>
        <p:nvPicPr>
          <p:cNvPr id="5" name="Picture 4">
            <a:extLst>
              <a:ext uri="{FF2B5EF4-FFF2-40B4-BE49-F238E27FC236}">
                <a16:creationId xmlns:a16="http://schemas.microsoft.com/office/drawing/2014/main" id="{3DCB8593-C532-4111-9C15-281034809632}"/>
              </a:ext>
            </a:extLst>
          </p:cNvPr>
          <p:cNvPicPr>
            <a:picLocks noChangeAspect="1"/>
          </p:cNvPicPr>
          <p:nvPr/>
        </p:nvPicPr>
        <p:blipFill>
          <a:blip r:embed="rId4"/>
          <a:stretch>
            <a:fillRect/>
          </a:stretch>
        </p:blipFill>
        <p:spPr>
          <a:xfrm>
            <a:off x="9595966" y="0"/>
            <a:ext cx="2596034" cy="448204"/>
          </a:xfrm>
          <a:prstGeom prst="rect">
            <a:avLst/>
          </a:prstGeom>
        </p:spPr>
      </p:pic>
    </p:spTree>
    <p:extLst>
      <p:ext uri="{BB962C8B-B14F-4D97-AF65-F5344CB8AC3E}">
        <p14:creationId xmlns:p14="http://schemas.microsoft.com/office/powerpoint/2010/main" val="3611579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8E73F4-7B06-4E90-8189-630B3D42A550}"/>
              </a:ext>
            </a:extLst>
          </p:cNvPr>
          <p:cNvSpPr/>
          <p:nvPr/>
        </p:nvSpPr>
        <p:spPr>
          <a:xfrm>
            <a:off x="135467" y="335845"/>
            <a:ext cx="12192000" cy="6740307"/>
          </a:xfrm>
          <a:prstGeom prst="rect">
            <a:avLst/>
          </a:prstGeom>
        </p:spPr>
        <p:txBody>
          <a:bodyPr wrap="square">
            <a:spAutoFit/>
          </a:bodyPr>
          <a:lstStyle/>
          <a:p>
            <a:r>
              <a:rPr lang="fr-FR" dirty="0"/>
              <a:t>La violence est un problème important au Québec et touche plusieurs personnes dans différents milieux comme la famille, l’école, le travail et les réseaux sociaux. Elle peut avoir des conséquences graves sur la santé physique et mentale des victimes. La violence ne se limite pas seulement aux agressions physiques; elle peut aussi être psychologique, verbale, sexuelle ou économique.</a:t>
            </a:r>
          </a:p>
          <a:p>
            <a:r>
              <a:rPr lang="fr-FR" dirty="0"/>
              <a:t> </a:t>
            </a:r>
          </a:p>
          <a:p>
            <a:r>
              <a:rPr lang="fr-FR" dirty="0"/>
              <a:t>Les principaux types de violence sont :</a:t>
            </a:r>
          </a:p>
          <a:p>
            <a:endParaRPr lang="fr-FR" dirty="0"/>
          </a:p>
          <a:p>
            <a:r>
              <a:rPr lang="fr-FR" dirty="0"/>
              <a:t>La violence physique : coups, blessures ou gestes agressifs.</a:t>
            </a:r>
          </a:p>
          <a:p>
            <a:r>
              <a:rPr lang="fr-FR" dirty="0"/>
              <a:t>La violence psychologique : insultes, menaces, intimidation ou manipulation.</a:t>
            </a:r>
          </a:p>
          <a:p>
            <a:r>
              <a:rPr lang="fr-FR" dirty="0"/>
              <a:t>La violence verbale : paroles blessantes ou humiliantes.</a:t>
            </a:r>
          </a:p>
          <a:p>
            <a:r>
              <a:rPr lang="fr-FR" dirty="0"/>
              <a:t>La violence sexuelle : gestes ou comportements sexuels sans consentement.</a:t>
            </a:r>
          </a:p>
          <a:p>
            <a:r>
              <a:rPr lang="fr-FR" dirty="0"/>
              <a:t>La violence économique : contrôle de l’argent ou privation des ressources financières.</a:t>
            </a:r>
          </a:p>
          <a:p>
            <a:r>
              <a:rPr lang="fr-FR" dirty="0"/>
              <a:t> </a:t>
            </a:r>
          </a:p>
          <a:p>
            <a:r>
              <a:rPr lang="fr-FR" dirty="0"/>
              <a:t>Au Québec, plusieurs organismes et services gouvernementaux travaillent pour aider les victimes et sensibiliser la population. Selon le Gouvernement du Québec, la violence psychologique est l’une des formes les plus fréquentes et peut être difficile à reconnaître.</a:t>
            </a:r>
          </a:p>
          <a:p>
            <a:endParaRPr lang="fr-FR" dirty="0"/>
          </a:p>
          <a:p>
            <a:r>
              <a:rPr lang="fr-FR" dirty="0"/>
              <a:t>Petit article de presse</a:t>
            </a:r>
          </a:p>
          <a:p>
            <a:r>
              <a:rPr lang="fr-FR" dirty="0"/>
              <a:t>Un article publié par l’Institut de la statistique du Québec indique que plusieurs personnes victimes de violence conjugale ne signalent pas les actes à la police. L’étude montre qu’environ trois femmes sur quatre et quatre hommes sur cinq victimes de violence entre partenaires intimes ne portent pas plainte. Cette situation démontre l’importance de soutenir les victimes et de sensibiliser davantage la société.</a:t>
            </a:r>
          </a:p>
          <a:p>
            <a:endParaRPr lang="fr-FR" dirty="0"/>
          </a:p>
          <a:p>
            <a:r>
              <a:rPr lang="fr-FR" dirty="0" err="1"/>
              <a:t>Farhane</a:t>
            </a:r>
            <a:r>
              <a:rPr lang="fr-FR" dirty="0"/>
              <a:t> Mohamed Amine</a:t>
            </a:r>
          </a:p>
          <a:p>
            <a:r>
              <a:rPr lang="fr-FR" b="1" dirty="0"/>
              <a:t>Étudiant à </a:t>
            </a:r>
            <a:r>
              <a:rPr lang="fr-FR" b="1" dirty="0" err="1"/>
              <a:t>Cestar</a:t>
            </a:r>
            <a:r>
              <a:rPr lang="fr-FR" b="1" dirty="0"/>
              <a:t> Collège Longueuil</a:t>
            </a:r>
            <a:endParaRPr lang="en-CA" b="1" dirty="0"/>
          </a:p>
          <a:p>
            <a:endParaRPr lang="en-CA" dirty="0"/>
          </a:p>
        </p:txBody>
      </p:sp>
      <p:pic>
        <p:nvPicPr>
          <p:cNvPr id="3" name="Picture 2">
            <a:extLst>
              <a:ext uri="{FF2B5EF4-FFF2-40B4-BE49-F238E27FC236}">
                <a16:creationId xmlns:a16="http://schemas.microsoft.com/office/drawing/2014/main" id="{F2BD3E5E-0D4B-4724-8550-02E55FAA4288}"/>
              </a:ext>
            </a:extLst>
          </p:cNvPr>
          <p:cNvPicPr>
            <a:picLocks noChangeAspect="1"/>
          </p:cNvPicPr>
          <p:nvPr/>
        </p:nvPicPr>
        <p:blipFill>
          <a:blip r:embed="rId2"/>
          <a:stretch>
            <a:fillRect/>
          </a:stretch>
        </p:blipFill>
        <p:spPr>
          <a:xfrm>
            <a:off x="9344921" y="6364181"/>
            <a:ext cx="2847079" cy="493819"/>
          </a:xfrm>
          <a:prstGeom prst="rect">
            <a:avLst/>
          </a:prstGeom>
        </p:spPr>
      </p:pic>
    </p:spTree>
    <p:extLst>
      <p:ext uri="{BB962C8B-B14F-4D97-AF65-F5344CB8AC3E}">
        <p14:creationId xmlns:p14="http://schemas.microsoft.com/office/powerpoint/2010/main" val="2293863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CB8593-C532-4111-9C15-281034809632}"/>
              </a:ext>
            </a:extLst>
          </p:cNvPr>
          <p:cNvPicPr>
            <a:picLocks noChangeAspect="1"/>
          </p:cNvPicPr>
          <p:nvPr/>
        </p:nvPicPr>
        <p:blipFill>
          <a:blip r:embed="rId2"/>
          <a:stretch>
            <a:fillRect/>
          </a:stretch>
        </p:blipFill>
        <p:spPr>
          <a:xfrm>
            <a:off x="9595966" y="0"/>
            <a:ext cx="2596034" cy="448204"/>
          </a:xfrm>
          <a:prstGeom prst="rect">
            <a:avLst/>
          </a:prstGeom>
        </p:spPr>
      </p:pic>
      <p:pic>
        <p:nvPicPr>
          <p:cNvPr id="6" name="Picture 5">
            <a:extLst>
              <a:ext uri="{FF2B5EF4-FFF2-40B4-BE49-F238E27FC236}">
                <a16:creationId xmlns:a16="http://schemas.microsoft.com/office/drawing/2014/main" id="{4F290A54-4240-4845-838A-E4646476C654}"/>
              </a:ext>
            </a:extLst>
          </p:cNvPr>
          <p:cNvPicPr>
            <a:picLocks noChangeAspect="1"/>
          </p:cNvPicPr>
          <p:nvPr/>
        </p:nvPicPr>
        <p:blipFill>
          <a:blip r:embed="rId3"/>
          <a:stretch>
            <a:fillRect/>
          </a:stretch>
        </p:blipFill>
        <p:spPr>
          <a:xfrm>
            <a:off x="785924" y="448204"/>
            <a:ext cx="5310076" cy="3164098"/>
          </a:xfrm>
          <a:prstGeom prst="rect">
            <a:avLst/>
          </a:prstGeom>
        </p:spPr>
      </p:pic>
      <p:pic>
        <p:nvPicPr>
          <p:cNvPr id="7" name="Picture 6">
            <a:extLst>
              <a:ext uri="{FF2B5EF4-FFF2-40B4-BE49-F238E27FC236}">
                <a16:creationId xmlns:a16="http://schemas.microsoft.com/office/drawing/2014/main" id="{8E9016AD-DA6E-4263-9261-291691D01CA8}"/>
              </a:ext>
            </a:extLst>
          </p:cNvPr>
          <p:cNvPicPr>
            <a:picLocks noChangeAspect="1"/>
          </p:cNvPicPr>
          <p:nvPr/>
        </p:nvPicPr>
        <p:blipFill>
          <a:blip r:embed="rId4"/>
          <a:stretch>
            <a:fillRect/>
          </a:stretch>
        </p:blipFill>
        <p:spPr>
          <a:xfrm>
            <a:off x="6547906" y="968030"/>
            <a:ext cx="5211577" cy="3790237"/>
          </a:xfrm>
          <a:prstGeom prst="rect">
            <a:avLst/>
          </a:prstGeom>
        </p:spPr>
      </p:pic>
      <p:pic>
        <p:nvPicPr>
          <p:cNvPr id="8" name="Picture 7">
            <a:extLst>
              <a:ext uri="{FF2B5EF4-FFF2-40B4-BE49-F238E27FC236}">
                <a16:creationId xmlns:a16="http://schemas.microsoft.com/office/drawing/2014/main" id="{56F757B7-60AE-457F-BD3B-96CED35549B6}"/>
              </a:ext>
            </a:extLst>
          </p:cNvPr>
          <p:cNvPicPr>
            <a:picLocks noChangeAspect="1"/>
          </p:cNvPicPr>
          <p:nvPr/>
        </p:nvPicPr>
        <p:blipFill>
          <a:blip r:embed="rId5"/>
          <a:stretch>
            <a:fillRect/>
          </a:stretch>
        </p:blipFill>
        <p:spPr>
          <a:xfrm>
            <a:off x="864316" y="3429000"/>
            <a:ext cx="6907367" cy="3548180"/>
          </a:xfrm>
          <a:prstGeom prst="rect">
            <a:avLst/>
          </a:prstGeom>
        </p:spPr>
      </p:pic>
      <p:sp>
        <p:nvSpPr>
          <p:cNvPr id="10" name="Rectangle 9">
            <a:extLst>
              <a:ext uri="{FF2B5EF4-FFF2-40B4-BE49-F238E27FC236}">
                <a16:creationId xmlns:a16="http://schemas.microsoft.com/office/drawing/2014/main" id="{80B88D07-E81D-483E-830C-09F0B35C37D5}"/>
              </a:ext>
            </a:extLst>
          </p:cNvPr>
          <p:cNvSpPr/>
          <p:nvPr/>
        </p:nvSpPr>
        <p:spPr>
          <a:xfrm>
            <a:off x="785924" y="6073272"/>
            <a:ext cx="3687228" cy="923330"/>
          </a:xfrm>
          <a:prstGeom prst="rect">
            <a:avLst/>
          </a:prstGeom>
        </p:spPr>
        <p:txBody>
          <a:bodyPr wrap="none">
            <a:spAutoFit/>
          </a:bodyPr>
          <a:lstStyle/>
          <a:p>
            <a:r>
              <a:rPr lang="en-CA" dirty="0"/>
              <a:t>Alycia </a:t>
            </a:r>
            <a:r>
              <a:rPr lang="en-CA" dirty="0" err="1"/>
              <a:t>Abdeladim</a:t>
            </a:r>
            <a:endParaRPr lang="en-CA" dirty="0"/>
          </a:p>
          <a:p>
            <a:r>
              <a:rPr lang="fr-FR" b="1" dirty="0"/>
              <a:t>Étudiante à </a:t>
            </a:r>
            <a:r>
              <a:rPr lang="fr-FR" b="1" dirty="0" err="1"/>
              <a:t>Cestar</a:t>
            </a:r>
            <a:r>
              <a:rPr lang="fr-FR" b="1" dirty="0"/>
              <a:t> Collège Longueuil</a:t>
            </a:r>
            <a:endParaRPr lang="en-CA" b="1" dirty="0"/>
          </a:p>
          <a:p>
            <a:r>
              <a:rPr lang="en-CA" dirty="0"/>
              <a:t> </a:t>
            </a:r>
          </a:p>
        </p:txBody>
      </p:sp>
    </p:spTree>
    <p:extLst>
      <p:ext uri="{BB962C8B-B14F-4D97-AF65-F5344CB8AC3E}">
        <p14:creationId xmlns:p14="http://schemas.microsoft.com/office/powerpoint/2010/main" val="744904996"/>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TM04033925[[fn=Droplet]]</Template>
  <TotalTime>40</TotalTime>
  <Words>456</Words>
  <Application>Microsoft Office PowerPoint</Application>
  <PresentationFormat>Widescreen</PresentationFormat>
  <Paragraphs>47</Paragraphs>
  <Slides>7</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Forte</vt:lpstr>
      <vt:lpstr>Tw Cen MT</vt:lpstr>
      <vt:lpstr>Droplet</vt:lpstr>
      <vt:lpstr>PowerPoint Presentation</vt:lpstr>
      <vt:lpstr>PowerPoint Presentation</vt:lpstr>
      <vt:lpstr>SENSIBILISEZ-VOUS CONTRE LA VIOLENCE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Milena Jilieva Ivanova</dc:creator>
  <cp:lastModifiedBy>Milena Jilieva Ivanova</cp:lastModifiedBy>
  <cp:revision>9</cp:revision>
  <dcterms:created xsi:type="dcterms:W3CDTF">2026-05-28T14:46:37Z</dcterms:created>
  <dcterms:modified xsi:type="dcterms:W3CDTF">2026-05-28T16:11:07Z</dcterms:modified>
</cp:coreProperties>
</file>